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ans"/>
      <p:regular r:id="rId17"/>
    </p:embeddedFont>
    <p:embeddedFont>
      <p:font typeface="Nunito Sans"/>
      <p:regular r:id="rId18"/>
    </p:embeddedFont>
    <p:embeddedFont>
      <p:font typeface="Nunito Sans"/>
      <p:regular r:id="rId19"/>
    </p:embeddedFont>
    <p:embeddedFont>
      <p:font typeface="Nunito Sans"/>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The Shift to Gen AI Databases)**</a:t>
            </a:r>
          </a:p>
          <a:p/>
          <a:p>
            <a:r>
              <a:t>Good morning/afternoon, everyone.  Traditional databases aren't cut out for the demands of Generative AI.  This presentation will show why vector embeddings are key to handling Gen AI's unique data requirements, and guide you through the crucial considerations when selecting the right Gen AI database for your needs.  Let's explore the difference.</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Key Takeaways)**</a:t>
            </a:r>
          </a:p>
          <a:p/>
          <a:p>
            <a:r>
              <a:t>* **Vector embeddings are crucial:**  Enable semantic search &amp; understanding of unstructured data (key for Gen AI).</a:t>
            </a:r>
          </a:p>
          <a:p>
            <a:r>
              <a:t>* **Database selection is critical:**  Prioritize vector search, AI integration, scalability, flexibility, cost, &amp; security.</a:t>
            </a:r>
          </a:p>
          <a:p>
            <a:r>
              <a:t>* **One size doesn't fit all:** AlloyDB, Spanner, BigQuery, &amp; Firestore offer specialized Gen AI solutions.</a:t>
            </a:r>
          </a:p>
          <a:p>
            <a:r>
              <a:t>* **Fundamental shift:** Gen AI databases redefine data storage, retrieval, and understanding.  (Koenig Solution)</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Traditional vs. Generative AI Databases</a:t>
            </a:r>
          </a:p>
          <a:p/>
          <a:p>
            <a:r>
              <a:t>**(Speaker Notes):**  This slide contrasts traditional and Gen AI databases.  Traditional databases excel at structured data, using SQL for precise queries.  Think "find all carnivores."  In contrast, Gen AI databases handle unstructured data like text and images, understanding meaning and context to find semantically similar items using vector embeddings.  This is a key differentiator, showcasing the power of Gen AI in data management. (Mention Koenig Solution's role briefly if appropriate, e.g., "Koenig Solution provides solutions bridging this gap.")</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What Are Vector Embeddings?</a:t>
            </a:r>
          </a:p>
          <a:p/>
          <a:p>
            <a:r>
              <a:t>**(Speaker Notes):**  We're looking at vector embeddings – a powerful technique to represent unstructured data like text, images, and audio as numerical vectors. This process converts the data into a list of numbers, positioning it within a high-dimensional space.  Critically, semantically similar items are clustered together. Think "lion" and "tiger" being close, while "car" is distant.  Koenig's solution leverages this by storing these vectors in a specialized vector database, enabling efficient similarity searches.</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Semantic Search vs. Traditional Search</a:t>
            </a:r>
          </a:p>
          <a:p/>
          <a:p>
            <a:r>
              <a:t>**(Speaker Notes):** This slide contrasts traditional keyword-based search with our semantic search solution using vector embeddings.  Traditional search relies on exact matches, missing related concepts (as shown with "lion"). It's also limited to structured data.  Our semantic search, however, understands relationships and returns conceptually similar results, even with unstructured data.  See how a query for animals "similar to a lion" yields tigers, leopards, and cheetahs – demonstrating the power of the Koenig Solution.</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Choosing the Right Gen AI Database)**</a:t>
            </a:r>
          </a:p>
          <a:p/>
          <a:p>
            <a:r>
              <a:t>Good morning/afternoon, everyone.  This slide highlights key factors when selecting a database for your generative AI applications.  Crucially, it needs robust **vector search** capabilities for efficient similarity searches on embeddings.  Examples include AlloyDB, Spanner, and Cloud SQL for PostgreSQL.  Furthermore, seamless **integration with AI/ML platforms** like Google's Vertex AI is essential for streamlined workflow and leveraging foundation models.  Thank you.</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Scaling Gen AI with Google Cloud</a:t>
            </a:r>
          </a:p>
          <a:p/>
          <a:p>
            <a:r>
              <a:t>**(Speaker Notes):**  This slide highlights the critical need for scalable and performant infrastructure to support Generative AI's massive data requirements and rapid response times.  We leverage Google Cloud's powerful solutions: AlloyDB for blazing-fast transactional, vector, and analytical queries; Spanner for virtually limitless scalability to handle global traffic and immense datasets ideal for LLMs; and Memorystore for in-memory caching, ensuring the fastest data access for frequently used information.  This robust architecture, powered by Koenig Solution, guarantees optimal Gen AI performance.</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Data Flexibility</a:t>
            </a:r>
          </a:p>
          <a:p/>
          <a:p>
            <a:r>
              <a:t>(Speaker Notes)  Good morning/afternoon, everyone. This slide highlights the diverse data handling capabilities crucial for successful Gen AI applications.  We leverage Google Cloud's robust data solutions. BigQuery is ideal for massive, structured datasets – think petabytes of data. Firestore, on the other hand, excels with flexible, document-based data that requires real-time updates. This combination, a Koenig Solution, ensures our AI models are fed the right data, in the right format, at the right time.</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Cost &amp; Operational Efficiency</a:t>
            </a:r>
          </a:p>
          <a:p/>
          <a:p>
            <a:r>
              <a:t>**(Speaker Notes):**  Managing large datasets is costly.  Traditional databases require significant manual administration, driving up operational expenses.  AlloyDB and Cloud SQL, being fully managed, significantly reduce these hidden costs.  When selecting a Gen AI database, remember to factor in both direct storage costs *and* the often-overlooked administrative and maintenance overhead.  Koenig Solution helps you optimize for both.</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Security &amp; Data Protection)</a:t>
            </a:r>
          </a:p>
          <a:p/>
          <a:p>
            <a:r>
              <a:t>Good morning/afternoon.  This slide highlights our robust security measures.  We utilize automated encryption at rest and in transit for databases like AlloyDB, Cloud SQL, Spanner, and Firestore.  Granular access control, integrated with IAM, ensures only authorized users can access and modify data.  Furthermore, advanced features in AlloyDB, such as model endpoint management, offer an additional layer of protection against malicious attacks.  This commitment to security is central to the Koenig Solution.</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mybrand.com" TargetMode="Externa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 Id="rId6" Type="http://schemas.openxmlformats.org/officeDocument/2006/relationships/image" Target="../media/image1.png"/><Relationship Id="rId7" Type="http://schemas.openxmlformats.org/officeDocument/2006/relationships/hyperlink" Target="https://mybrand.com" TargetMode="Externa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 Id="rId6" Type="http://schemas.openxmlformats.org/officeDocument/2006/relationships/image" Target="../media/image1.png"/><Relationship Id="rId7" Type="http://schemas.openxmlformats.org/officeDocument/2006/relationships/hyperlink" Target="https://mybrand.com" TargetMode="Externa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 Id="rId5" Type="http://schemas.openxmlformats.org/officeDocument/2006/relationships/image" Target="../media/image1.png"/><Relationship Id="rId6" Type="http://schemas.openxmlformats.org/officeDocument/2006/relationships/hyperlink" Target="https://mybrand.com" TargetMode="Externa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The Shift from Traditional to Gen AI Databases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Generative AI applications require a fundamentally different approach to storing and retrieving data compared to traditional applications. This presentation explores why vector embeddings are crucial and what factors to consider when choosing a Gen AI database.</a:t>
            </a:r>
            <a:endParaRPr lang="en-US" sz="1750" dirty="0"/>
          </a:p>
        </p:txBody>
      </p:sp>
      <p:pic>
        <p:nvPicPr>
          <p:cNvPr id="5" name="Picture 4"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6" name="TextBox 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773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Takeaways</a:t>
            </a:r>
            <a:endParaRPr lang="en-US" sz="4450" dirty="0"/>
          </a:p>
        </p:txBody>
      </p:sp>
      <p:sp>
        <p:nvSpPr>
          <p:cNvPr id="3" name="Shape 1"/>
          <p:cNvSpPr/>
          <p:nvPr/>
        </p:nvSpPr>
        <p:spPr>
          <a:xfrm>
            <a:off x="793790" y="3420189"/>
            <a:ext cx="4196358" cy="226814"/>
          </a:xfrm>
          <a:prstGeom prst="roundRect">
            <a:avLst>
              <a:gd name="adj" fmla="val 42003"/>
            </a:avLst>
          </a:prstGeom>
          <a:solidFill>
            <a:srgbClr val="CDEFFE"/>
          </a:solidFill>
          <a:ln w="7620">
            <a:solidFill>
              <a:srgbClr val="B3D5E4"/>
            </a:solidFill>
            <a:prstDash val="solid"/>
          </a:ln>
        </p:spPr>
        <p:txBody>
          <a:bodyPr/>
          <a:p/>
        </p:txBody>
      </p:sp>
      <p:sp>
        <p:nvSpPr>
          <p:cNvPr id="4" name="Text 2"/>
          <p:cNvSpPr/>
          <p:nvPr/>
        </p:nvSpPr>
        <p:spPr>
          <a:xfrm>
            <a:off x="1020604" y="3873818"/>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Embeddings Are Essential</a:t>
            </a:r>
            <a:endParaRPr lang="en-US" sz="2200" dirty="0"/>
          </a:p>
        </p:txBody>
      </p:sp>
      <p:sp>
        <p:nvSpPr>
          <p:cNvPr id="5" name="Text 3"/>
          <p:cNvSpPr/>
          <p:nvPr/>
        </p:nvSpPr>
        <p:spPr>
          <a:xfrm>
            <a:off x="1020604" y="471856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They enable semantic search and understanding of unstructured data</a:t>
            </a:r>
            <a:endParaRPr lang="en-US" sz="1750" dirty="0"/>
          </a:p>
        </p:txBody>
      </p:sp>
      <p:sp>
        <p:nvSpPr>
          <p:cNvPr id="6" name="Shape 4"/>
          <p:cNvSpPr/>
          <p:nvPr/>
        </p:nvSpPr>
        <p:spPr>
          <a:xfrm>
            <a:off x="5216962" y="3079909"/>
            <a:ext cx="4196358" cy="226814"/>
          </a:xfrm>
          <a:prstGeom prst="roundRect">
            <a:avLst>
              <a:gd name="adj" fmla="val 42003"/>
            </a:avLst>
          </a:prstGeom>
          <a:solidFill>
            <a:srgbClr val="CDEFFE"/>
          </a:solidFill>
          <a:ln w="7620">
            <a:solidFill>
              <a:srgbClr val="B3D5E4"/>
            </a:solidFill>
            <a:prstDash val="solid"/>
          </a:ln>
        </p:spPr>
        <p:txBody>
          <a:bodyPr/>
          <a:p/>
        </p:txBody>
      </p:sp>
      <p:sp>
        <p:nvSpPr>
          <p:cNvPr id="7" name="Text 5"/>
          <p:cNvSpPr/>
          <p:nvPr/>
        </p:nvSpPr>
        <p:spPr>
          <a:xfrm>
            <a:off x="5443776" y="3533537"/>
            <a:ext cx="359830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Choose the Right Database</a:t>
            </a:r>
            <a:endParaRPr lang="en-US" sz="2200" dirty="0"/>
          </a:p>
        </p:txBody>
      </p:sp>
      <p:sp>
        <p:nvSpPr>
          <p:cNvPr id="8" name="Text 6"/>
          <p:cNvSpPr/>
          <p:nvPr/>
        </p:nvSpPr>
        <p:spPr>
          <a:xfrm>
            <a:off x="5443776" y="402395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vector search support, AI integration, scale, flexibility, cost, and security</a:t>
            </a:r>
            <a:endParaRPr lang="en-US" sz="1750" dirty="0"/>
          </a:p>
        </p:txBody>
      </p:sp>
      <p:sp>
        <p:nvSpPr>
          <p:cNvPr id="9" name="Shape 7"/>
          <p:cNvSpPr/>
          <p:nvPr/>
        </p:nvSpPr>
        <p:spPr>
          <a:xfrm>
            <a:off x="9640133" y="2739747"/>
            <a:ext cx="4196358" cy="226814"/>
          </a:xfrm>
          <a:prstGeom prst="roundRect">
            <a:avLst>
              <a:gd name="adj" fmla="val 42003"/>
            </a:avLst>
          </a:prstGeom>
          <a:solidFill>
            <a:srgbClr val="CDEFFE"/>
          </a:solidFill>
          <a:ln w="7620">
            <a:solidFill>
              <a:srgbClr val="B3D5E4"/>
            </a:solidFill>
            <a:prstDash val="solid"/>
          </a:ln>
        </p:spPr>
        <p:txBody>
          <a:bodyPr/>
          <a:p/>
        </p:txBody>
      </p:sp>
      <p:sp>
        <p:nvSpPr>
          <p:cNvPr id="10" name="Text 8"/>
          <p:cNvSpPr/>
          <p:nvPr/>
        </p:nvSpPr>
        <p:spPr>
          <a:xfrm>
            <a:off x="9866948" y="3193375"/>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Different Needs, Different Solutions</a:t>
            </a:r>
            <a:endParaRPr lang="en-US" sz="2200" dirty="0"/>
          </a:p>
        </p:txBody>
      </p:sp>
      <p:sp>
        <p:nvSpPr>
          <p:cNvPr id="11" name="Text 9"/>
          <p:cNvSpPr/>
          <p:nvPr/>
        </p:nvSpPr>
        <p:spPr>
          <a:xfrm>
            <a:off x="9866948" y="40381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BigQuery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536066"/>
                </a:solidFill>
                <a:latin typeface="Inter" pitchFamily="34" charset="0"/>
                <a:ea typeface="Inter" pitchFamily="34" charset="-122"/>
                <a:cs typeface="Inter" pitchFamily="34" charset="-120"/>
              </a:rPr>
              <a:t>Firestore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each excel in different Gen AI scenarios</a:t>
            </a:r>
            <a:endParaRPr lang="en-US" sz="1750" dirty="0"/>
          </a:p>
        </p:txBody>
      </p:sp>
      <p:sp>
        <p:nvSpPr>
          <p:cNvPr id="12" name="Text 10"/>
          <p:cNvSpPr/>
          <p:nvPr/>
        </p:nvSpPr>
        <p:spPr>
          <a:xfrm>
            <a:off x="793790" y="6289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shift to Gen AI databases represents a fundamental change in how we store, retrieve, and understand data.</a:t>
            </a:r>
            <a:endParaRPr lang="en-US" sz="1750" dirty="0"/>
          </a:p>
        </p:txBody>
      </p:sp>
      <p:pic>
        <p:nvPicPr>
          <p:cNvPr id="13" name="Picture 12" descr="Screenshot 2025-08-27 at 4.44.37 PM (3).png"/>
          <p:cNvPicPr>
            <a:picLocks noChangeAspect="1"/>
          </p:cNvPicPr>
          <p:nvPr/>
        </p:nvPicPr>
        <p:blipFill>
          <a:blip r:embed="rId3"/>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By Koenig Solution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83556"/>
            <a:ext cx="85721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Traditional vs. Gen AI Databases</a:t>
            </a:r>
            <a:endParaRPr lang="en-US" sz="4450" dirty="0"/>
          </a:p>
        </p:txBody>
      </p:sp>
      <p:sp>
        <p:nvSpPr>
          <p:cNvPr id="4" name="Shape 1"/>
          <p:cNvSpPr/>
          <p:nvPr/>
        </p:nvSpPr>
        <p:spPr>
          <a:xfrm>
            <a:off x="793790" y="4732496"/>
            <a:ext cx="6407944" cy="2648783"/>
          </a:xfrm>
          <a:prstGeom prst="roundRect">
            <a:avLst>
              <a:gd name="adj" fmla="val 3597"/>
            </a:avLst>
          </a:prstGeom>
          <a:solidFill>
            <a:srgbClr val="CDEFFE"/>
          </a:solidFill>
          <a:ln w="7620">
            <a:solidFill>
              <a:srgbClr val="B3D5E4"/>
            </a:solidFill>
            <a:prstDash val="solid"/>
          </a:ln>
        </p:spPr>
        <p:txBody>
          <a:bodyPr/>
          <a:p/>
        </p:txBody>
      </p:sp>
      <p:sp>
        <p:nvSpPr>
          <p:cNvPr id="5" name="Text 2"/>
          <p:cNvSpPr/>
          <p:nvPr/>
        </p:nvSpPr>
        <p:spPr>
          <a:xfrm>
            <a:off x="1028224" y="4966930"/>
            <a:ext cx="288274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Databases</a:t>
            </a:r>
            <a:endParaRPr lang="en-US" sz="2200" dirty="0"/>
          </a:p>
        </p:txBody>
      </p:sp>
      <p:sp>
        <p:nvSpPr>
          <p:cNvPr id="6" name="Text 3"/>
          <p:cNvSpPr/>
          <p:nvPr/>
        </p:nvSpPr>
        <p:spPr>
          <a:xfrm>
            <a:off x="1028224" y="5457349"/>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Store structured data in rows and columns</a:t>
            </a:r>
            <a:endParaRPr lang="en-US" sz="1750" dirty="0"/>
          </a:p>
        </p:txBody>
      </p:sp>
      <p:sp>
        <p:nvSpPr>
          <p:cNvPr id="7" name="Text 4"/>
          <p:cNvSpPr/>
          <p:nvPr/>
        </p:nvSpPr>
        <p:spPr>
          <a:xfrm>
            <a:off x="1028224" y="5899547"/>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data by matching exact values</a:t>
            </a:r>
            <a:endParaRPr lang="en-US" sz="1750" dirty="0"/>
          </a:p>
        </p:txBody>
      </p:sp>
      <p:sp>
        <p:nvSpPr>
          <p:cNvPr id="8" name="Text 5"/>
          <p:cNvSpPr/>
          <p:nvPr/>
        </p:nvSpPr>
        <p:spPr>
          <a:xfrm>
            <a:off x="1028224" y="6341745"/>
            <a:ext cx="5939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SQL queries for precise matches (e.g., "find all carnivores")</a:t>
            </a:r>
            <a:endParaRPr lang="en-US" sz="1750" dirty="0"/>
          </a:p>
        </p:txBody>
      </p:sp>
      <p:sp>
        <p:nvSpPr>
          <p:cNvPr id="9" name="Shape 6"/>
          <p:cNvSpPr/>
          <p:nvPr/>
        </p:nvSpPr>
        <p:spPr>
          <a:xfrm>
            <a:off x="7428548" y="4732496"/>
            <a:ext cx="6408063" cy="2648783"/>
          </a:xfrm>
          <a:prstGeom prst="roundRect">
            <a:avLst>
              <a:gd name="adj" fmla="val 3597"/>
            </a:avLst>
          </a:prstGeom>
          <a:solidFill>
            <a:srgbClr val="CDEFFE"/>
          </a:solidFill>
          <a:ln w="7620">
            <a:solidFill>
              <a:srgbClr val="B3D5E4"/>
            </a:solidFill>
            <a:prstDash val="solid"/>
          </a:ln>
        </p:spPr>
        <p:txBody>
          <a:bodyPr/>
          <a:p/>
        </p:txBody>
      </p:sp>
      <p:sp>
        <p:nvSpPr>
          <p:cNvPr id="10" name="Text 7"/>
          <p:cNvSpPr/>
          <p:nvPr/>
        </p:nvSpPr>
        <p:spPr>
          <a:xfrm>
            <a:off x="7662982" y="49669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Gen AI Databases</a:t>
            </a:r>
            <a:endParaRPr lang="en-US" sz="2200" dirty="0"/>
          </a:p>
        </p:txBody>
      </p:sp>
      <p:sp>
        <p:nvSpPr>
          <p:cNvPr id="11" name="Text 8"/>
          <p:cNvSpPr/>
          <p:nvPr/>
        </p:nvSpPr>
        <p:spPr>
          <a:xfrm>
            <a:off x="7662982" y="5457349"/>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Handle unstructured data (text, images, audio)</a:t>
            </a:r>
            <a:endParaRPr lang="en-US" sz="1750" dirty="0"/>
          </a:p>
        </p:txBody>
      </p:sp>
      <p:sp>
        <p:nvSpPr>
          <p:cNvPr id="12" name="Text 9"/>
          <p:cNvSpPr/>
          <p:nvPr/>
        </p:nvSpPr>
        <p:spPr>
          <a:xfrm>
            <a:off x="7662982" y="5899547"/>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 meaning and context</a:t>
            </a:r>
            <a:endParaRPr lang="en-US" sz="1750" dirty="0"/>
          </a:p>
        </p:txBody>
      </p:sp>
      <p:sp>
        <p:nvSpPr>
          <p:cNvPr id="13" name="Text 10"/>
          <p:cNvSpPr/>
          <p:nvPr/>
        </p:nvSpPr>
        <p:spPr>
          <a:xfrm>
            <a:off x="7662982" y="63417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semantically similar items</a:t>
            </a:r>
            <a:endParaRPr lang="en-US" sz="1750" dirty="0"/>
          </a:p>
        </p:txBody>
      </p:sp>
      <p:sp>
        <p:nvSpPr>
          <p:cNvPr id="14" name="Text 11"/>
          <p:cNvSpPr/>
          <p:nvPr/>
        </p:nvSpPr>
        <p:spPr>
          <a:xfrm>
            <a:off x="7662982" y="6783943"/>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Rely on vector embeddings</a:t>
            </a:r>
            <a:endParaRPr lang="en-US" sz="1750" dirty="0"/>
          </a:p>
        </p:txBody>
      </p:sp>
      <p:pic>
        <p:nvPicPr>
          <p:cNvPr id="15" name="Picture 14"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5538"/>
            <a:ext cx="81185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What Are Vector Embeddings?</a:t>
            </a:r>
            <a:endParaRPr lang="en-US" sz="4450" dirty="0"/>
          </a:p>
        </p:txBody>
      </p:sp>
      <p:sp>
        <p:nvSpPr>
          <p:cNvPr id="3" name="Text 1"/>
          <p:cNvSpPr/>
          <p:nvPr/>
        </p:nvSpPr>
        <p:spPr>
          <a:xfrm>
            <a:off x="793790" y="26079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a:t>
            </a:r>
            <a:pPr algn="l" indent="0" marL="0">
              <a:lnSpc>
                <a:spcPts val="2850"/>
              </a:lnSpc>
              <a:buNone/>
            </a:pPr>
            <a:r>
              <a:rPr lang="en-US" sz="1750" b="1" dirty="0">
                <a:solidFill>
                  <a:srgbClr val="0593CF"/>
                </a:solidFill>
                <a:latin typeface="Inter" pitchFamily="34" charset="0"/>
                <a:ea typeface="Inter" pitchFamily="34" charset="-122"/>
                <a:cs typeface="Inter" pitchFamily="34" charset="-120"/>
              </a:rPr>
              <a:t>vector embedding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converts unstructured data—like words, sentences, or images—into a list of numbers (a vector) representing its position in a high-dimensional space.</a:t>
            </a:r>
            <a:endParaRPr lang="en-US" sz="1750" dirty="0"/>
          </a:p>
        </p:txBody>
      </p:sp>
      <p:pic>
        <p:nvPicPr>
          <p:cNvPr id="4" name="Image 0" descr="preencoded.png">    </p:cNvPr>
          <p:cNvPicPr>
            <a:picLocks noChangeAspect="1"/>
          </p:cNvPicPr>
          <p:nvPr/>
        </p:nvPicPr>
        <p:blipFill>
          <a:blip r:embed="rId1"/>
          <a:stretch>
            <a:fillRect/>
          </a:stretch>
        </p:blipFill>
        <p:spPr>
          <a:xfrm>
            <a:off x="793790" y="3588901"/>
            <a:ext cx="4347567" cy="907256"/>
          </a:xfrm>
          <a:prstGeom prst="rect">
            <a:avLst/>
          </a:prstGeom>
        </p:spPr>
      </p:pic>
      <p:sp>
        <p:nvSpPr>
          <p:cNvPr id="5" name="Text 2"/>
          <p:cNvSpPr/>
          <p:nvPr/>
        </p:nvSpPr>
        <p:spPr>
          <a:xfrm>
            <a:off x="1020604"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Unstructured Data</a:t>
            </a:r>
            <a:endParaRPr lang="en-US" sz="2200" dirty="0"/>
          </a:p>
        </p:txBody>
      </p:sp>
      <p:sp>
        <p:nvSpPr>
          <p:cNvPr id="6" name="Text 3"/>
          <p:cNvSpPr/>
          <p:nvPr/>
        </p:nvSpPr>
        <p:spPr>
          <a:xfrm>
            <a:off x="1020604"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Text, images, audio files</a:t>
            </a:r>
            <a:endParaRPr lang="en-US" sz="1750" dirty="0"/>
          </a:p>
        </p:txBody>
      </p:sp>
      <p:pic>
        <p:nvPicPr>
          <p:cNvPr id="7" name="Image 1" descr="preencoded.png">    </p:cNvPr>
          <p:cNvPicPr>
            <a:picLocks noChangeAspect="1"/>
          </p:cNvPicPr>
          <p:nvPr/>
        </p:nvPicPr>
        <p:blipFill>
          <a:blip r:embed="rId2"/>
          <a:stretch>
            <a:fillRect/>
          </a:stretch>
        </p:blipFill>
        <p:spPr>
          <a:xfrm>
            <a:off x="5141357" y="3588901"/>
            <a:ext cx="4347567" cy="907256"/>
          </a:xfrm>
          <a:prstGeom prst="rect">
            <a:avLst/>
          </a:prstGeom>
        </p:spPr>
      </p:pic>
      <p:sp>
        <p:nvSpPr>
          <p:cNvPr id="8" name="Text 4"/>
          <p:cNvSpPr/>
          <p:nvPr/>
        </p:nvSpPr>
        <p:spPr>
          <a:xfrm>
            <a:off x="5368171"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Embedding Process</a:t>
            </a:r>
            <a:endParaRPr lang="en-US" sz="2200" dirty="0"/>
          </a:p>
        </p:txBody>
      </p:sp>
      <p:sp>
        <p:nvSpPr>
          <p:cNvPr id="9" name="Text 5"/>
          <p:cNvSpPr/>
          <p:nvPr/>
        </p:nvSpPr>
        <p:spPr>
          <a:xfrm>
            <a:off x="5368171"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Convert to numerical vectors</a:t>
            </a:r>
            <a:endParaRPr lang="en-US" sz="1750" dirty="0"/>
          </a:p>
        </p:txBody>
      </p:sp>
      <p:pic>
        <p:nvPicPr>
          <p:cNvPr id="10" name="Image 2" descr="preencoded.png">    </p:cNvPr>
          <p:cNvPicPr>
            <a:picLocks noChangeAspect="1"/>
          </p:cNvPicPr>
          <p:nvPr/>
        </p:nvPicPr>
        <p:blipFill>
          <a:blip r:embed="rId3"/>
          <a:stretch>
            <a:fillRect/>
          </a:stretch>
        </p:blipFill>
        <p:spPr>
          <a:xfrm>
            <a:off x="9488924" y="3588901"/>
            <a:ext cx="4347567" cy="907256"/>
          </a:xfrm>
          <a:prstGeom prst="rect">
            <a:avLst/>
          </a:prstGeom>
        </p:spPr>
      </p:pic>
      <p:sp>
        <p:nvSpPr>
          <p:cNvPr id="11" name="Text 6"/>
          <p:cNvSpPr/>
          <p:nvPr/>
        </p:nvSpPr>
        <p:spPr>
          <a:xfrm>
            <a:off x="9715738"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Database</a:t>
            </a:r>
            <a:endParaRPr lang="en-US" sz="2200" dirty="0"/>
          </a:p>
        </p:txBody>
      </p:sp>
      <p:sp>
        <p:nvSpPr>
          <p:cNvPr id="12" name="Text 7"/>
          <p:cNvSpPr/>
          <p:nvPr/>
        </p:nvSpPr>
        <p:spPr>
          <a:xfrm>
            <a:off x="9715738"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in high-dimensional space</a:t>
            </a:r>
            <a:endParaRPr lang="en-US" sz="1750" dirty="0"/>
          </a:p>
        </p:txBody>
      </p:sp>
      <p:sp>
        <p:nvSpPr>
          <p:cNvPr id="13" name="Text 8"/>
          <p:cNvSpPr/>
          <p:nvPr/>
        </p:nvSpPr>
        <p:spPr>
          <a:xfrm>
            <a:off x="793790" y="60582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key feature: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semantically similar items are placed closer together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in this space. For example, "lion" and "tiger" vectors would be close, while "car" would be far away.</a:t>
            </a:r>
            <a:endParaRPr lang="en-US" sz="1750" dirty="0"/>
          </a:p>
        </p:txBody>
      </p:sp>
      <p:pic>
        <p:nvPicPr>
          <p:cNvPr id="14" name="Picture 13" descr="Screenshot 2025-08-27 at 4.44.37 PM (3).png"/>
          <p:cNvPicPr>
            <a:picLocks noChangeAspect="1"/>
          </p:cNvPicPr>
          <p:nvPr/>
        </p:nvPicPr>
        <p:blipFill>
          <a:blip r:embed="rId6"/>
          <a:stretch>
            <a:fillRect/>
          </a:stretch>
        </p:blipFill>
        <p:spPr>
          <a:xfrm>
            <a:off x="182880" y="182880"/>
            <a:ext cx="914400" cy="685800"/>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By Koenig Solution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57124"/>
            <a:ext cx="1098351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Semantic Search with Vector Embeddings</a:t>
            </a:r>
            <a:endParaRPr lang="en-US" sz="4450" dirty="0"/>
          </a:p>
        </p:txBody>
      </p:sp>
      <p:sp>
        <p:nvSpPr>
          <p:cNvPr id="4" name="Text 1"/>
          <p:cNvSpPr/>
          <p:nvPr/>
        </p:nvSpPr>
        <p:spPr>
          <a:xfrm>
            <a:off x="793790"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Search</a:t>
            </a:r>
            <a:endParaRPr lang="en-US" sz="2200" dirty="0"/>
          </a:p>
        </p:txBody>
      </p:sp>
      <p:sp>
        <p:nvSpPr>
          <p:cNvPr id="5" name="Text 2"/>
          <p:cNvSpPr/>
          <p:nvPr/>
        </p:nvSpPr>
        <p:spPr>
          <a:xfrm>
            <a:off x="793790"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the animal named 'lion'"</a:t>
            </a:r>
            <a:endParaRPr lang="en-US" sz="1750" dirty="0"/>
          </a:p>
        </p:txBody>
      </p:sp>
      <p:sp>
        <p:nvSpPr>
          <p:cNvPr id="6" name="Text 3"/>
          <p:cNvSpPr/>
          <p:nvPr/>
        </p:nvSpPr>
        <p:spPr>
          <a:xfrm>
            <a:off x="793790"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Exact match required</a:t>
            </a:r>
            <a:endParaRPr lang="en-US" sz="1750" dirty="0"/>
          </a:p>
        </p:txBody>
      </p:sp>
      <p:sp>
        <p:nvSpPr>
          <p:cNvPr id="7" name="Text 4"/>
          <p:cNvSpPr/>
          <p:nvPr/>
        </p:nvSpPr>
        <p:spPr>
          <a:xfrm>
            <a:off x="793790"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Misses related concepts</a:t>
            </a:r>
            <a:endParaRPr lang="en-US" sz="1750" dirty="0"/>
          </a:p>
        </p:txBody>
      </p:sp>
      <p:sp>
        <p:nvSpPr>
          <p:cNvPr id="8" name="Text 5"/>
          <p:cNvSpPr/>
          <p:nvPr/>
        </p:nvSpPr>
        <p:spPr>
          <a:xfrm>
            <a:off x="793790"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Limited to structured data</a:t>
            </a:r>
            <a:endParaRPr lang="en-US" sz="1750" dirty="0"/>
          </a:p>
        </p:txBody>
      </p:sp>
      <p:sp>
        <p:nvSpPr>
          <p:cNvPr id="9" name="Text 6"/>
          <p:cNvSpPr/>
          <p:nvPr/>
        </p:nvSpPr>
        <p:spPr>
          <a:xfrm>
            <a:off x="7599521"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Semantic Search</a:t>
            </a:r>
            <a:endParaRPr lang="en-US" sz="2200" dirty="0"/>
          </a:p>
        </p:txBody>
      </p:sp>
      <p:sp>
        <p:nvSpPr>
          <p:cNvPr id="10" name="Text 7"/>
          <p:cNvSpPr/>
          <p:nvPr/>
        </p:nvSpPr>
        <p:spPr>
          <a:xfrm>
            <a:off x="7599521"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animals similar to a 'lion'"</a:t>
            </a:r>
            <a:endParaRPr lang="en-US" sz="1750" dirty="0"/>
          </a:p>
        </p:txBody>
      </p:sp>
      <p:sp>
        <p:nvSpPr>
          <p:cNvPr id="11" name="Text 8"/>
          <p:cNvSpPr/>
          <p:nvPr/>
        </p:nvSpPr>
        <p:spPr>
          <a:xfrm>
            <a:off x="7599521"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Returns tigers, leopards, cheetahs</a:t>
            </a:r>
            <a:endParaRPr lang="en-US" sz="1750" dirty="0"/>
          </a:p>
        </p:txBody>
      </p:sp>
      <p:sp>
        <p:nvSpPr>
          <p:cNvPr id="12" name="Text 9"/>
          <p:cNvSpPr/>
          <p:nvPr/>
        </p:nvSpPr>
        <p:spPr>
          <a:xfrm>
            <a:off x="7599521"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Understands relationships</a:t>
            </a:r>
            <a:endParaRPr lang="en-US" sz="1750" dirty="0"/>
          </a:p>
        </p:txBody>
      </p:sp>
      <p:sp>
        <p:nvSpPr>
          <p:cNvPr id="13" name="Text 10"/>
          <p:cNvSpPr/>
          <p:nvPr/>
        </p:nvSpPr>
        <p:spPr>
          <a:xfrm>
            <a:off x="7599521"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Works with unstructured data</a:t>
            </a:r>
            <a:endParaRPr lang="en-US" sz="1750" dirty="0"/>
          </a:p>
        </p:txBody>
      </p:sp>
      <p:pic>
        <p:nvPicPr>
          <p:cNvPr id="14" name="Picture 13"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21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Factors for Choosing a Gen AI Database</a:t>
            </a:r>
            <a:endParaRPr lang="en-US" sz="4450" dirty="0"/>
          </a:p>
        </p:txBody>
      </p:sp>
      <p:sp>
        <p:nvSpPr>
          <p:cNvPr id="4" name="Shape 1"/>
          <p:cNvSpPr/>
          <p:nvPr/>
        </p:nvSpPr>
        <p:spPr>
          <a:xfrm>
            <a:off x="6280190" y="2899886"/>
            <a:ext cx="7556421" cy="2229803"/>
          </a:xfrm>
          <a:prstGeom prst="roundRect">
            <a:avLst>
              <a:gd name="adj" fmla="val 4272"/>
            </a:avLst>
          </a:prstGeom>
          <a:solidFill>
            <a:srgbClr val="FFFFFF"/>
          </a:solidFill>
          <a:ln w="30480">
            <a:solidFill>
              <a:srgbClr val="B3D5E4"/>
            </a:solidFill>
            <a:prstDash val="solid"/>
          </a:ln>
        </p:spPr>
        <p:txBody>
          <a:bodyPr/>
          <a:p/>
        </p:txBody>
      </p:sp>
      <p:sp>
        <p:nvSpPr>
          <p:cNvPr id="5" name="Shape 2"/>
          <p:cNvSpPr/>
          <p:nvPr/>
        </p:nvSpPr>
        <p:spPr>
          <a:xfrm>
            <a:off x="6280190" y="2899886"/>
            <a:ext cx="121920" cy="2229803"/>
          </a:xfrm>
          <a:prstGeom prst="roundRect">
            <a:avLst>
              <a:gd name="adj" fmla="val 78139"/>
            </a:avLst>
          </a:prstGeom>
          <a:solidFill>
            <a:srgbClr val="0593CF"/>
          </a:solidFill>
          <a:ln/>
        </p:spPr>
        <p:txBody>
          <a:bodyPr/>
          <a:p/>
        </p:txBody>
      </p:sp>
      <p:sp>
        <p:nvSpPr>
          <p:cNvPr id="6" name="Text 3"/>
          <p:cNvSpPr/>
          <p:nvPr/>
        </p:nvSpPr>
        <p:spPr>
          <a:xfrm>
            <a:off x="6659404" y="3157180"/>
            <a:ext cx="342685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Support for Vector Search</a:t>
            </a:r>
            <a:endParaRPr lang="en-US" sz="2200" dirty="0"/>
          </a:p>
        </p:txBody>
      </p:sp>
      <p:sp>
        <p:nvSpPr>
          <p:cNvPr id="7" name="Text 4"/>
          <p:cNvSpPr/>
          <p:nvPr/>
        </p:nvSpPr>
        <p:spPr>
          <a:xfrm>
            <a:off x="6659404" y="3647599"/>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 must efficiently store vectors and perform fast similarity searches</a:t>
            </a:r>
            <a:endParaRPr lang="en-US" sz="1750" dirty="0"/>
          </a:p>
        </p:txBody>
      </p:sp>
      <p:sp>
        <p:nvSpPr>
          <p:cNvPr id="8" name="Text 5"/>
          <p:cNvSpPr/>
          <p:nvPr/>
        </p:nvSpPr>
        <p:spPr>
          <a:xfrm>
            <a:off x="6659404" y="4509492"/>
            <a:ext cx="6919913"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Examples: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Cloud SQL for PostgreSQL</a:t>
            </a:r>
            <a:endParaRPr lang="en-US" sz="1750" dirty="0"/>
          </a:p>
        </p:txBody>
      </p:sp>
      <p:sp>
        <p:nvSpPr>
          <p:cNvPr id="9" name="Shape 6"/>
          <p:cNvSpPr/>
          <p:nvPr/>
        </p:nvSpPr>
        <p:spPr>
          <a:xfrm>
            <a:off x="6280190" y="5356503"/>
            <a:ext cx="7556421" cy="1730812"/>
          </a:xfrm>
          <a:prstGeom prst="roundRect">
            <a:avLst>
              <a:gd name="adj" fmla="val 5504"/>
            </a:avLst>
          </a:prstGeom>
          <a:solidFill>
            <a:srgbClr val="FFFFFF"/>
          </a:solidFill>
          <a:ln w="30480">
            <a:solidFill>
              <a:srgbClr val="B3D5E4"/>
            </a:solidFill>
            <a:prstDash val="solid"/>
          </a:ln>
        </p:spPr>
        <p:txBody>
          <a:bodyPr/>
          <a:p/>
        </p:txBody>
      </p:sp>
      <p:sp>
        <p:nvSpPr>
          <p:cNvPr id="10" name="Shape 7"/>
          <p:cNvSpPr/>
          <p:nvPr/>
        </p:nvSpPr>
        <p:spPr>
          <a:xfrm>
            <a:off x="6280190" y="5356503"/>
            <a:ext cx="121920" cy="1730812"/>
          </a:xfrm>
          <a:prstGeom prst="roundRect">
            <a:avLst>
              <a:gd name="adj" fmla="val 78139"/>
            </a:avLst>
          </a:prstGeom>
          <a:solidFill>
            <a:srgbClr val="0593CF"/>
          </a:solidFill>
          <a:ln/>
        </p:spPr>
        <p:txBody>
          <a:bodyPr/>
          <a:p/>
        </p:txBody>
      </p:sp>
      <p:sp>
        <p:nvSpPr>
          <p:cNvPr id="11" name="Text 8"/>
          <p:cNvSpPr/>
          <p:nvPr/>
        </p:nvSpPr>
        <p:spPr>
          <a:xfrm>
            <a:off x="6659404" y="5613797"/>
            <a:ext cx="43537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Integration with AI/ML Platforms</a:t>
            </a:r>
            <a:endParaRPr lang="en-US" sz="2200" dirty="0"/>
          </a:p>
        </p:txBody>
      </p:sp>
      <p:sp>
        <p:nvSpPr>
          <p:cNvPr id="12" name="Text 9"/>
          <p:cNvSpPr/>
          <p:nvPr/>
        </p:nvSpPr>
        <p:spPr>
          <a:xfrm>
            <a:off x="6659404" y="6104215"/>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Should connect easily with AI platforms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Google's Vertex AI</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to simplify creating embeddings and using foundation models</a:t>
            </a:r>
            <a:endParaRPr lang="en-US" sz="1750" dirty="0"/>
          </a:p>
        </p:txBody>
      </p:sp>
      <p:pic>
        <p:nvPicPr>
          <p:cNvPr id="13" name="Picture 12"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5434"/>
            <a:ext cx="60644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Scale and Performance</a:t>
            </a:r>
            <a:endParaRPr lang="en-US" sz="4450" dirty="0"/>
          </a:p>
        </p:txBody>
      </p:sp>
      <p:sp>
        <p:nvSpPr>
          <p:cNvPr id="3" name="Text 1"/>
          <p:cNvSpPr/>
          <p:nvPr/>
        </p:nvSpPr>
        <p:spPr>
          <a:xfrm>
            <a:off x="793790" y="27278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 AI deals with enormous datasets and requires rapid responses.</a:t>
            </a:r>
            <a:endParaRPr lang="en-US" sz="1750" dirty="0"/>
          </a:p>
        </p:txBody>
      </p:sp>
      <p:sp>
        <p:nvSpPr>
          <p:cNvPr id="4" name="Shape 2"/>
          <p:cNvSpPr/>
          <p:nvPr/>
        </p:nvSpPr>
        <p:spPr>
          <a:xfrm>
            <a:off x="793790"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5" name="Shape 3"/>
          <p:cNvSpPr/>
          <p:nvPr/>
        </p:nvSpPr>
        <p:spPr>
          <a:xfrm>
            <a:off x="1028224" y="3580328"/>
            <a:ext cx="680442" cy="680442"/>
          </a:xfrm>
          <a:prstGeom prst="roundRect">
            <a:avLst>
              <a:gd name="adj" fmla="val 13436980"/>
            </a:avLst>
          </a:prstGeom>
          <a:solidFill>
            <a:srgbClr val="0593CF"/>
          </a:solidFill>
          <a:ln/>
        </p:spPr>
        <p:txBody>
          <a:bodyPr/>
          <a:p/>
        </p:txBody>
      </p:sp>
      <p:pic>
        <p:nvPicPr>
          <p:cNvPr id="6" name="Image 0" descr="preencoded.png">    </p:cNvPr>
          <p:cNvPicPr>
            <a:picLocks noChangeAspect="1"/>
          </p:cNvPicPr>
          <p:nvPr/>
        </p:nvPicPr>
        <p:blipFill>
          <a:blip r:embed="rId1"/>
          <a:stretch>
            <a:fillRect/>
          </a:stretch>
        </p:blipFill>
        <p:spPr>
          <a:xfrm>
            <a:off x="1215390" y="3729157"/>
            <a:ext cx="306110" cy="382667"/>
          </a:xfrm>
          <a:prstGeom prst="rect">
            <a:avLst/>
          </a:prstGeom>
        </p:spPr>
      </p:pic>
      <p:sp>
        <p:nvSpPr>
          <p:cNvPr id="7" name="Text 4"/>
          <p:cNvSpPr/>
          <p:nvPr/>
        </p:nvSpPr>
        <p:spPr>
          <a:xfrm>
            <a:off x="1028224"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AlloyDB</a:t>
            </a:r>
            <a:endParaRPr lang="en-US" sz="2200" dirty="0"/>
          </a:p>
        </p:txBody>
      </p:sp>
      <p:sp>
        <p:nvSpPr>
          <p:cNvPr id="8" name="Text 5"/>
          <p:cNvSpPr/>
          <p:nvPr/>
        </p:nvSpPr>
        <p:spPr>
          <a:xfrm>
            <a:off x="1028224" y="497800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Extremely fast queries (transactional, vector, and analytical)</a:t>
            </a:r>
            <a:endParaRPr lang="en-US" sz="1750" dirty="0"/>
          </a:p>
        </p:txBody>
      </p:sp>
      <p:sp>
        <p:nvSpPr>
          <p:cNvPr id="9" name="Shape 6"/>
          <p:cNvSpPr/>
          <p:nvPr/>
        </p:nvSpPr>
        <p:spPr>
          <a:xfrm>
            <a:off x="5216962"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0" name="Shape 7"/>
          <p:cNvSpPr/>
          <p:nvPr/>
        </p:nvSpPr>
        <p:spPr>
          <a:xfrm>
            <a:off x="5451396" y="3580328"/>
            <a:ext cx="680442" cy="680442"/>
          </a:xfrm>
          <a:prstGeom prst="roundRect">
            <a:avLst>
              <a:gd name="adj" fmla="val 13436980"/>
            </a:avLst>
          </a:prstGeom>
          <a:solidFill>
            <a:srgbClr val="0593CF"/>
          </a:solidFill>
          <a:ln/>
        </p:spPr>
        <p:txBody>
          <a:bodyPr/>
          <a:p/>
        </p:txBody>
      </p:sp>
      <p:pic>
        <p:nvPicPr>
          <p:cNvPr id="11" name="Image 1" descr="preencoded.png">    </p:cNvPr>
          <p:cNvPicPr>
            <a:picLocks noChangeAspect="1"/>
          </p:cNvPicPr>
          <p:nvPr/>
        </p:nvPicPr>
        <p:blipFill>
          <a:blip r:embed="rId2"/>
          <a:stretch>
            <a:fillRect/>
          </a:stretch>
        </p:blipFill>
        <p:spPr>
          <a:xfrm>
            <a:off x="5638562" y="3729157"/>
            <a:ext cx="306110" cy="382667"/>
          </a:xfrm>
          <a:prstGeom prst="rect">
            <a:avLst/>
          </a:prstGeom>
        </p:spPr>
      </p:pic>
      <p:sp>
        <p:nvSpPr>
          <p:cNvPr id="12" name="Text 8"/>
          <p:cNvSpPr/>
          <p:nvPr/>
        </p:nvSpPr>
        <p:spPr>
          <a:xfrm>
            <a:off x="5451396"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Spanner</a:t>
            </a:r>
            <a:endParaRPr lang="en-US" sz="2200" dirty="0"/>
          </a:p>
        </p:txBody>
      </p:sp>
      <p:sp>
        <p:nvSpPr>
          <p:cNvPr id="13" name="Text 9"/>
          <p:cNvSpPr/>
          <p:nvPr/>
        </p:nvSpPr>
        <p:spPr>
          <a:xfrm>
            <a:off x="5451396"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Scales almost infinitely to handle global traffic and massive datasets, ideal for large language models</a:t>
            </a:r>
            <a:endParaRPr lang="en-US" sz="1750" dirty="0"/>
          </a:p>
        </p:txBody>
      </p:sp>
      <p:sp>
        <p:nvSpPr>
          <p:cNvPr id="14" name="Shape 10"/>
          <p:cNvSpPr/>
          <p:nvPr/>
        </p:nvSpPr>
        <p:spPr>
          <a:xfrm>
            <a:off x="9640133"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5" name="Shape 11"/>
          <p:cNvSpPr/>
          <p:nvPr/>
        </p:nvSpPr>
        <p:spPr>
          <a:xfrm>
            <a:off x="9874568" y="3580328"/>
            <a:ext cx="680442" cy="680442"/>
          </a:xfrm>
          <a:prstGeom prst="roundRect">
            <a:avLst>
              <a:gd name="adj" fmla="val 13436980"/>
            </a:avLst>
          </a:prstGeom>
          <a:solidFill>
            <a:srgbClr val="0593CF"/>
          </a:solidFill>
          <a:ln/>
        </p:spPr>
        <p:txBody>
          <a:bodyPr/>
          <a:p/>
        </p:txBody>
      </p:sp>
      <p:pic>
        <p:nvPicPr>
          <p:cNvPr id="16" name="Image 2" descr="preencoded.png">    </p:cNvPr>
          <p:cNvPicPr>
            <a:picLocks noChangeAspect="1"/>
          </p:cNvPicPr>
          <p:nvPr/>
        </p:nvPicPr>
        <p:blipFill>
          <a:blip r:embed="rId3"/>
          <a:stretch>
            <a:fillRect/>
          </a:stretch>
        </p:blipFill>
        <p:spPr>
          <a:xfrm>
            <a:off x="10061734" y="3729157"/>
            <a:ext cx="306110" cy="382667"/>
          </a:xfrm>
          <a:prstGeom prst="rect">
            <a:avLst/>
          </a:prstGeom>
        </p:spPr>
      </p:pic>
      <p:sp>
        <p:nvSpPr>
          <p:cNvPr id="17" name="Text 12"/>
          <p:cNvSpPr/>
          <p:nvPr/>
        </p:nvSpPr>
        <p:spPr>
          <a:xfrm>
            <a:off x="9874568"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Memorystore</a:t>
            </a:r>
            <a:endParaRPr lang="en-US" sz="2200" dirty="0"/>
          </a:p>
        </p:txBody>
      </p:sp>
      <p:sp>
        <p:nvSpPr>
          <p:cNvPr id="18" name="Text 13"/>
          <p:cNvSpPr/>
          <p:nvPr/>
        </p:nvSpPr>
        <p:spPr>
          <a:xfrm>
            <a:off x="9874568"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In-memory storage for caching, offering fastest possible data access for frequently used information</a:t>
            </a:r>
            <a:endParaRPr lang="en-US" sz="1750" dirty="0"/>
          </a:p>
        </p:txBody>
      </p:sp>
      <p:pic>
        <p:nvPicPr>
          <p:cNvPr id="19" name="Picture 18" descr="Screenshot 2025-08-27 at 4.44.37 PM (3).png"/>
          <p:cNvPicPr>
            <a:picLocks noChangeAspect="1"/>
          </p:cNvPicPr>
          <p:nvPr/>
        </p:nvPicPr>
        <p:blipFill>
          <a:blip r:embed="rId6"/>
          <a:stretch>
            <a:fillRect/>
          </a:stretch>
        </p:blipFill>
        <p:spPr>
          <a:xfrm>
            <a:off x="182880" y="182880"/>
            <a:ext cx="914400" cy="685800"/>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By Koenig Solution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Nunito Sans Bold" pitchFamily="34" charset="0"/>
                <a:ea typeface="Nunito Sans Bold" pitchFamily="34" charset="-122"/>
                <a:cs typeface="Nunito Sans Bold" pitchFamily="34" charset="-120"/>
              </a:rPr>
              <a:t>Data Flexibility</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Gen AI applications often use diverse data types:</a:t>
            </a:r>
            <a:endParaRPr lang="en-US" sz="1600" dirty="0"/>
          </a:p>
        </p:txBody>
      </p:sp>
      <p:sp>
        <p:nvSpPr>
          <p:cNvPr id="5" name="Shape 2"/>
          <p:cNvSpPr/>
          <p:nvPr/>
        </p:nvSpPr>
        <p:spPr>
          <a:xfrm>
            <a:off x="7574280" y="2267903"/>
            <a:ext cx="463868" cy="463868"/>
          </a:xfrm>
          <a:prstGeom prst="roundRect">
            <a:avLst>
              <a:gd name="adj" fmla="val 18671"/>
            </a:avLst>
          </a:prstGeom>
          <a:solidFill>
            <a:srgbClr val="CDEFFE"/>
          </a:solidFill>
          <a:ln w="7620">
            <a:solidFill>
              <a:srgbClr val="B3D5E4"/>
            </a:solidFill>
            <a:prstDash val="solid"/>
          </a:ln>
        </p:spPr>
        <p:txBody>
          <a:bodyPr/>
          <a:p/>
        </p:txBody>
      </p:sp>
      <p:sp>
        <p:nvSpPr>
          <p:cNvPr id="6" name="Text 3"/>
          <p:cNvSpPr/>
          <p:nvPr/>
        </p:nvSpPr>
        <p:spPr>
          <a:xfrm>
            <a:off x="8244245" y="233874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BigQuery</a:t>
            </a:r>
            <a:endParaRPr lang="en-US" sz="2000" dirty="0"/>
          </a:p>
        </p:txBody>
      </p:sp>
      <p:sp>
        <p:nvSpPr>
          <p:cNvPr id="7" name="Text 4"/>
          <p:cNvSpPr/>
          <p:nvPr/>
        </p:nvSpPr>
        <p:spPr>
          <a:xfrm>
            <a:off x="8244245" y="286702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Best for analyzing petabyte-scale structured and semi-structured datasets</a:t>
            </a:r>
            <a:endParaRPr lang="en-US" sz="1600" dirty="0"/>
          </a:p>
        </p:txBody>
      </p:sp>
      <p:sp>
        <p:nvSpPr>
          <p:cNvPr id="8" name="Shape 5"/>
          <p:cNvSpPr/>
          <p:nvPr/>
        </p:nvSpPr>
        <p:spPr>
          <a:xfrm>
            <a:off x="7574280" y="3939183"/>
            <a:ext cx="463868" cy="463868"/>
          </a:xfrm>
          <a:prstGeom prst="roundRect">
            <a:avLst>
              <a:gd name="adj" fmla="val 18671"/>
            </a:avLst>
          </a:prstGeom>
          <a:solidFill>
            <a:srgbClr val="CDEFFE"/>
          </a:solidFill>
          <a:ln w="7620">
            <a:solidFill>
              <a:srgbClr val="B3D5E4"/>
            </a:solidFill>
            <a:prstDash val="solid"/>
          </a:ln>
        </p:spPr>
        <p:txBody>
          <a:bodyPr/>
          <a:p/>
        </p:txBody>
      </p:sp>
      <p:sp>
        <p:nvSpPr>
          <p:cNvPr id="9" name="Text 6"/>
          <p:cNvSpPr/>
          <p:nvPr/>
        </p:nvSpPr>
        <p:spPr>
          <a:xfrm>
            <a:off x="8244245" y="401002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Firestore</a:t>
            </a:r>
            <a:endParaRPr lang="en-US" sz="2000" dirty="0"/>
          </a:p>
        </p:txBody>
      </p:sp>
      <p:sp>
        <p:nvSpPr>
          <p:cNvPr id="10" name="Text 7"/>
          <p:cNvSpPr/>
          <p:nvPr/>
        </p:nvSpPr>
        <p:spPr>
          <a:xfrm>
            <a:off x="8244245" y="453830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Great for flexible, document-style data (unstructured or semi-structured) requiring real-time updates</a:t>
            </a:r>
            <a:endParaRPr lang="en-US" sz="1600" dirty="0"/>
          </a:p>
        </p:txBody>
      </p:sp>
      <p:pic>
        <p:nvPicPr>
          <p:cNvPr id="11" name="Picture 10"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62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Cost and Operational Efficiency</a:t>
            </a:r>
            <a:endParaRPr lang="en-US" sz="4450" dirty="0"/>
          </a:p>
        </p:txBody>
      </p:sp>
      <p:sp>
        <p:nvSpPr>
          <p:cNvPr id="4" name="Text 1"/>
          <p:cNvSpPr/>
          <p:nvPr/>
        </p:nvSpPr>
        <p:spPr>
          <a:xfrm>
            <a:off x="793790" y="33493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Storing huge amounts of data can be expensive.</a:t>
            </a:r>
            <a:endParaRPr lang="en-US" sz="1750" dirty="0"/>
          </a:p>
        </p:txBody>
      </p:sp>
      <p:sp>
        <p:nvSpPr>
          <p:cNvPr id="5" name="Shape 2"/>
          <p:cNvSpPr/>
          <p:nvPr/>
        </p:nvSpPr>
        <p:spPr>
          <a:xfrm>
            <a:off x="793790" y="3967401"/>
            <a:ext cx="7556421" cy="1689616"/>
          </a:xfrm>
          <a:prstGeom prst="roundRect">
            <a:avLst>
              <a:gd name="adj" fmla="val 5638"/>
            </a:avLst>
          </a:prstGeom>
          <a:solidFill>
            <a:srgbClr val="B6D6FC"/>
          </a:solidFill>
          <a:ln/>
        </p:spPr>
        <p:txBody>
          <a:bodyPr/>
          <a:p/>
        </p:txBody>
      </p:sp>
      <p:pic>
        <p:nvPicPr>
          <p:cNvPr id="6" name="Image 1" descr="preencoded.png">    </p:cNvPr>
          <p:cNvPicPr>
            <a:picLocks noChangeAspect="1"/>
          </p:cNvPicPr>
          <p:nvPr/>
        </p:nvPicPr>
        <p:blipFill>
          <a:blip r:embed="rId2"/>
          <a:stretch>
            <a:fillRect/>
          </a:stretch>
        </p:blipFill>
        <p:spPr>
          <a:xfrm>
            <a:off x="1020604" y="4311491"/>
            <a:ext cx="283488" cy="226814"/>
          </a:xfrm>
          <a:prstGeom prst="rect">
            <a:avLst/>
          </a:prstGeom>
        </p:spPr>
      </p:pic>
      <p:sp>
        <p:nvSpPr>
          <p:cNvPr id="7" name="Text 3"/>
          <p:cNvSpPr/>
          <p:nvPr/>
        </p:nvSpPr>
        <p:spPr>
          <a:xfrm>
            <a:off x="1530906" y="4250888"/>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Fully-managed databases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like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Cloud SQL</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reduce the need for manual administration, which lowers operational costs.</a:t>
            </a:r>
            <a:endParaRPr lang="en-US" sz="1750" dirty="0"/>
          </a:p>
        </p:txBody>
      </p:sp>
      <p:sp>
        <p:nvSpPr>
          <p:cNvPr id="8" name="Text 4"/>
          <p:cNvSpPr/>
          <p:nvPr/>
        </p:nvSpPr>
        <p:spPr>
          <a:xfrm>
            <a:off x="793790" y="59121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choosing a Gen AI database, consider both direct storage costs and the hidden costs of administration and maintenance.</a:t>
            </a:r>
            <a:endParaRPr lang="en-US" sz="1750" dirty="0"/>
          </a:p>
        </p:txBody>
      </p:sp>
      <p:pic>
        <p:nvPicPr>
          <p:cNvPr id="9" name="Picture 8" descr="Screenshot 2025-08-27 at 4.44.37 PM (3).png"/>
          <p:cNvPicPr>
            <a:picLocks noChangeAspect="1"/>
          </p:cNvPicPr>
          <p:nvPr/>
        </p:nvPicPr>
        <p:blipFill>
          <a:blip r:embed="rId5"/>
          <a:stretch>
            <a:fillRect/>
          </a:stretch>
        </p:blipFill>
        <p:spPr>
          <a:xfrm>
            <a:off x="182880" y="182880"/>
            <a:ext cx="914400" cy="685800"/>
          </a:xfrm>
          <a:prstGeom prst="rect">
            <a:avLst/>
          </a:prstGeom>
        </p:spPr>
      </p:pic>
      <p:sp>
        <p:nvSpPr>
          <p:cNvPr id="10" name="TextBox 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6"/>
              </a:rPr>
              <a:t>By Koenig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757654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Security and Data Protection</a:t>
            </a:r>
            <a:endParaRPr lang="en-US" sz="4450" dirty="0"/>
          </a:p>
        </p:txBody>
      </p:sp>
      <p:sp>
        <p:nvSpPr>
          <p:cNvPr id="4" name="Shape 1"/>
          <p:cNvSpPr/>
          <p:nvPr/>
        </p:nvSpPr>
        <p:spPr>
          <a:xfrm>
            <a:off x="793790"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5" name="Text 2"/>
          <p:cNvSpPr/>
          <p:nvPr/>
        </p:nvSpPr>
        <p:spPr>
          <a:xfrm>
            <a:off x="10282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Encryption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Databases like AlloyDB, Cloud SQL, Spanner, and Firestore automatically encrypt data both at rest and in transit</a:t>
            </a:r>
            <a:endParaRPr lang="en-US" sz="1750" dirty="0"/>
          </a:p>
        </p:txBody>
      </p:sp>
      <p:sp>
        <p:nvSpPr>
          <p:cNvPr id="7" name="Shape 4"/>
          <p:cNvSpPr/>
          <p:nvPr/>
        </p:nvSpPr>
        <p:spPr>
          <a:xfrm>
            <a:off x="5216962"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8" name="Text 5"/>
          <p:cNvSpPr/>
          <p:nvPr/>
        </p:nvSpPr>
        <p:spPr>
          <a:xfrm>
            <a:off x="54513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Access Control</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Integration with IAM (Identity and Access Management) lets you control exactly who can see or modify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11" name="Text 8"/>
          <p:cNvSpPr/>
          <p:nvPr/>
        </p:nvSpPr>
        <p:spPr>
          <a:xfrm>
            <a:off x="98745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Advanced Security</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AlloyDB provides extra features like model endpoint management to protect your application from malicious attacks</a:t>
            </a:r>
            <a:endParaRPr lang="en-US" sz="1750" dirty="0"/>
          </a:p>
        </p:txBody>
      </p:sp>
      <p:pic>
        <p:nvPicPr>
          <p:cNvPr id="13" name="Picture 12"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By Koenig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2025-09-02T05:24:43Z</dcterms:created>
  <dcterms:modified xsi:type="dcterms:W3CDTF">2025-09-02T05:24:43Z</dcterms:modified>
</cp:coreProperties>
</file>